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AE0B-34B2-6F42-B767-6F7B5E4C336A}" type="datetimeFigureOut">
              <a:rPr lang="nl-NL" smtClean="0"/>
              <a:t>9-2-2016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C24F-920D-5D4D-9F53-454EE9EE79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AE0B-34B2-6F42-B767-6F7B5E4C336A}" type="datetimeFigureOut">
              <a:rPr lang="nl-NL" smtClean="0"/>
              <a:t>9-2-2016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C24F-920D-5D4D-9F53-454EE9EE79A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AE0B-34B2-6F42-B767-6F7B5E4C336A}" type="datetimeFigureOut">
              <a:rPr lang="nl-NL" smtClean="0"/>
              <a:t>9-2-2016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C24F-920D-5D4D-9F53-454EE9EE79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AE0B-34B2-6F42-B767-6F7B5E4C336A}" type="datetimeFigureOut">
              <a:rPr lang="nl-NL" smtClean="0"/>
              <a:t>9-2-2016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C24F-920D-5D4D-9F53-454EE9EE79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AE0B-34B2-6F42-B767-6F7B5E4C336A}" type="datetimeFigureOut">
              <a:rPr lang="nl-NL" smtClean="0"/>
              <a:t>9-2-2016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C24F-920D-5D4D-9F53-454EE9EE79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AE0B-34B2-6F42-B767-6F7B5E4C336A}" type="datetimeFigureOut">
              <a:rPr lang="nl-NL" smtClean="0"/>
              <a:t>9-2-2016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C24F-920D-5D4D-9F53-454EE9EE7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AE0B-34B2-6F42-B767-6F7B5E4C336A}" type="datetimeFigureOut">
              <a:rPr lang="nl-NL" smtClean="0"/>
              <a:t>9-2-2016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C24F-920D-5D4D-9F53-454EE9EE79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AE0B-34B2-6F42-B767-6F7B5E4C336A}" type="datetimeFigureOut">
              <a:rPr lang="nl-NL" smtClean="0"/>
              <a:t>9-2-2016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C24F-920D-5D4D-9F53-454EE9EE79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AE0B-34B2-6F42-B767-6F7B5E4C336A}" type="datetimeFigureOut">
              <a:rPr lang="nl-NL" smtClean="0"/>
              <a:t>9-2-2016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C24F-920D-5D4D-9F53-454EE9EE79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AE0B-34B2-6F42-B767-6F7B5E4C336A}" type="datetimeFigureOut">
              <a:rPr lang="nl-NL" smtClean="0"/>
              <a:t>9-2-2016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C24F-920D-5D4D-9F53-454EE9EE79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AE0B-34B2-6F42-B767-6F7B5E4C336A}" type="datetimeFigureOut">
              <a:rPr lang="nl-NL" smtClean="0"/>
              <a:t>9-2-2016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C24F-920D-5D4D-9F53-454EE9EE79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AE0B-34B2-6F42-B767-6F7B5E4C336A}" type="datetimeFigureOut">
              <a:rPr lang="nl-NL" smtClean="0"/>
              <a:t>9-2-2016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C24F-920D-5D4D-9F53-454EE9EE79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BE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B52AE0B-34B2-6F42-B767-6F7B5E4C336A}" type="datetimeFigureOut">
              <a:rPr lang="nl-NL" smtClean="0"/>
              <a:t>9-2-2016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626C24F-920D-5D4D-9F53-454EE9EE79A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FF0000"/>
                </a:solidFill>
                <a:latin typeface="Charlemagne Std Bold"/>
                <a:cs typeface="Charlemagne Std Bold"/>
              </a:rPr>
              <a:t>Media</a:t>
            </a:r>
            <a:endParaRPr lang="en-GB" b="1" i="1" dirty="0">
              <a:solidFill>
                <a:srgbClr val="FF0000"/>
              </a:solidFill>
              <a:latin typeface="Charlemagne Std Bold"/>
              <a:cs typeface="Charlemagne Std Bold"/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30 November 2015</a:t>
            </a:r>
          </a:p>
          <a:p>
            <a:r>
              <a:rPr lang="en-GB" dirty="0" smtClean="0"/>
              <a:t>Political Working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36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Independence</a:t>
            </a:r>
            <a:endParaRPr lang="en-GB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In order to make the Public Broadcaster fully independent, the current system of </a:t>
            </a:r>
            <a:r>
              <a:rPr lang="en-GB" b="1" dirty="0" smtClean="0"/>
              <a:t>funding</a:t>
            </a:r>
            <a:r>
              <a:rPr lang="en-GB" dirty="0" smtClean="0"/>
              <a:t> needs to be reviewed </a:t>
            </a:r>
          </a:p>
          <a:p>
            <a:pPr lvl="0"/>
            <a:r>
              <a:rPr lang="en-GB" dirty="0" smtClean="0"/>
              <a:t>Basic principle is that the Broadcaster should have:</a:t>
            </a:r>
          </a:p>
          <a:p>
            <a:pPr lvl="1"/>
            <a:r>
              <a:rPr lang="en-GB" dirty="0" smtClean="0"/>
              <a:t>guaranteed funding </a:t>
            </a:r>
            <a:endParaRPr lang="en-GB" dirty="0"/>
          </a:p>
          <a:p>
            <a:pPr lvl="1"/>
            <a:r>
              <a:rPr lang="en-GB" dirty="0" smtClean="0"/>
              <a:t>full independence on how to spend this</a:t>
            </a:r>
          </a:p>
          <a:p>
            <a:r>
              <a:rPr lang="en-GB" dirty="0" smtClean="0"/>
              <a:t>Funding equal to 1% of annual Budget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18109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Programming obligations</a:t>
            </a:r>
            <a:endParaRPr lang="en-GB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The current restrictive program-system will be removed.</a:t>
            </a:r>
            <a:endParaRPr lang="nl-BE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87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Strategic plan</a:t>
            </a:r>
            <a:endParaRPr lang="en-GB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 smtClean="0"/>
              <a:t>5-year span and annual action plans, including:</a:t>
            </a:r>
          </a:p>
          <a:p>
            <a:pPr lvl="1"/>
            <a:r>
              <a:rPr lang="en-GB" dirty="0" smtClean="0"/>
              <a:t> all areas of competence such as:</a:t>
            </a:r>
          </a:p>
          <a:p>
            <a:pPr lvl="2"/>
            <a:r>
              <a:rPr lang="en-GB" dirty="0" smtClean="0"/>
              <a:t>HR, renovation and maintenance of buildings, procurement of new equipment (including further digitalisation), the eventual restructuring of channels etc. in order to increase the current market share.</a:t>
            </a:r>
            <a:endParaRPr lang="nl-BE" dirty="0" smtClean="0"/>
          </a:p>
          <a:p>
            <a:pPr lvl="1"/>
            <a:r>
              <a:rPr lang="en-GB" dirty="0" smtClean="0"/>
              <a:t>Special attention should be given to human resources, as the average age of the employees is 58 years. </a:t>
            </a:r>
          </a:p>
          <a:p>
            <a:pPr lvl="2"/>
            <a:r>
              <a:rPr lang="en-GB" dirty="0" smtClean="0"/>
              <a:t>An urgent transitional plan allowing recruitment of young employees, providing them proper training and replacing the many people that will retire is necessary. </a:t>
            </a:r>
          </a:p>
          <a:p>
            <a:pPr lvl="2"/>
            <a:r>
              <a:rPr lang="en-GB" dirty="0" smtClean="0"/>
              <a:t>In addition, this offers an opportunity for effective restructuring (doing more with less!). </a:t>
            </a:r>
            <a:endParaRPr lang="nl-B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01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Governmental advertising</a:t>
            </a:r>
            <a:endParaRPr lang="en-GB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9275" y="1978525"/>
            <a:ext cx="8042276" cy="4384843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F</a:t>
            </a:r>
            <a:r>
              <a:rPr lang="en-GB" dirty="0" smtClean="0"/>
              <a:t>ree </a:t>
            </a:r>
            <a:r>
              <a:rPr lang="en-GB" dirty="0"/>
              <a:t>governmental advertising both on the public and commercial </a:t>
            </a:r>
            <a:r>
              <a:rPr lang="en-GB" dirty="0" smtClean="0"/>
              <a:t>broadcasters for messages of public interest. (see current Law)</a:t>
            </a:r>
          </a:p>
          <a:p>
            <a:pPr lvl="0"/>
            <a:r>
              <a:rPr lang="en-GB" dirty="0"/>
              <a:t>S</a:t>
            </a:r>
            <a:r>
              <a:rPr lang="en-GB" dirty="0" smtClean="0"/>
              <a:t>upport to the commercial broadcasters</a:t>
            </a:r>
            <a:r>
              <a:rPr lang="en-GB" dirty="0"/>
              <a:t>:</a:t>
            </a:r>
            <a:endParaRPr lang="nl-BE" dirty="0"/>
          </a:p>
          <a:p>
            <a:pPr lvl="1"/>
            <a:r>
              <a:rPr lang="en-GB" dirty="0" smtClean="0"/>
              <a:t>VAT from 18 % to 5%.</a:t>
            </a:r>
            <a:endParaRPr lang="nl-BE" dirty="0" smtClean="0"/>
          </a:p>
          <a:p>
            <a:pPr lvl="1"/>
            <a:r>
              <a:rPr lang="en-GB" dirty="0" smtClean="0"/>
              <a:t>Remove all overly restrictive obstacles to normal functioning.</a:t>
            </a:r>
            <a:endParaRPr lang="nl-BE" dirty="0" smtClean="0"/>
          </a:p>
          <a:p>
            <a:pPr lvl="1"/>
            <a:r>
              <a:rPr lang="en-GB" dirty="0" smtClean="0"/>
              <a:t>Solve current problems with copyrights and eventual fees to be paid by cable providers.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nl-BE" dirty="0"/>
          </a:p>
          <a:p>
            <a:endParaRPr lang="nl-B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96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Questions?</a:t>
            </a:r>
            <a:endParaRPr lang="en-GB" b="1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rcRect l="-36223" r="-36223"/>
          <a:stretch>
            <a:fillRect/>
          </a:stretch>
        </p:blipFill>
        <p:spPr>
          <a:xfrm>
            <a:off x="857250" y="1666875"/>
            <a:ext cx="8042275" cy="4343400"/>
          </a:xfrm>
        </p:spPr>
      </p:pic>
    </p:spTree>
    <p:extLst>
      <p:ext uri="{BB962C8B-B14F-4D97-AF65-F5344CB8AC3E}">
        <p14:creationId xmlns:p14="http://schemas.microsoft.com/office/powerpoint/2010/main" val="24089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495259"/>
            <a:ext cx="8042276" cy="1697161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Law on Audio and Audio-visual Media Services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9275" y="2058735"/>
            <a:ext cx="8042276" cy="434473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 smtClean="0"/>
              <a:t>Amendments: </a:t>
            </a:r>
          </a:p>
          <a:p>
            <a:pPr lvl="1"/>
            <a:r>
              <a:rPr lang="en-GB" dirty="0" smtClean="0"/>
              <a:t>to </a:t>
            </a:r>
            <a:r>
              <a:rPr lang="en-GB" dirty="0"/>
              <a:t>make it less restrictive, more focusing on </a:t>
            </a:r>
            <a:r>
              <a:rPr lang="en-GB" b="1" dirty="0"/>
              <a:t>empowerment</a:t>
            </a:r>
            <a:r>
              <a:rPr lang="en-GB" dirty="0"/>
              <a:t> instead of fines, threats and punishments; </a:t>
            </a:r>
            <a:endParaRPr lang="nl-BE" dirty="0"/>
          </a:p>
          <a:p>
            <a:pPr lvl="1"/>
            <a:r>
              <a:rPr lang="en-GB" dirty="0"/>
              <a:t>to increase the </a:t>
            </a:r>
            <a:r>
              <a:rPr lang="en-GB" b="1" dirty="0"/>
              <a:t>professionalism</a:t>
            </a:r>
            <a:r>
              <a:rPr lang="en-GB" dirty="0"/>
              <a:t> of the members of the AVMS-council;</a:t>
            </a:r>
            <a:endParaRPr lang="nl-BE" dirty="0"/>
          </a:p>
          <a:p>
            <a:pPr lvl="1"/>
            <a:r>
              <a:rPr lang="en-GB" dirty="0"/>
              <a:t>to </a:t>
            </a:r>
            <a:r>
              <a:rPr lang="en-GB" b="1" dirty="0"/>
              <a:t>review</a:t>
            </a:r>
            <a:r>
              <a:rPr lang="en-GB" dirty="0"/>
              <a:t> the current system of fines;</a:t>
            </a:r>
            <a:endParaRPr lang="nl-BE" dirty="0"/>
          </a:p>
          <a:p>
            <a:pPr lvl="1"/>
            <a:r>
              <a:rPr lang="en-GB" dirty="0"/>
              <a:t>to </a:t>
            </a:r>
            <a:r>
              <a:rPr lang="en-GB" b="1" dirty="0"/>
              <a:t>review </a:t>
            </a:r>
            <a:r>
              <a:rPr lang="en-GB" b="1" dirty="0" smtClean="0"/>
              <a:t>the </a:t>
            </a:r>
            <a:r>
              <a:rPr lang="en-GB" b="1" dirty="0"/>
              <a:t>funding of the Public </a:t>
            </a:r>
            <a:r>
              <a:rPr lang="en-GB" b="1" dirty="0" smtClean="0"/>
              <a:t>Broadcaster</a:t>
            </a:r>
            <a:r>
              <a:rPr lang="en-GB" dirty="0" smtClean="0"/>
              <a:t>;</a:t>
            </a:r>
            <a:endParaRPr lang="nl-BE" dirty="0"/>
          </a:p>
          <a:p>
            <a:pPr lvl="1"/>
            <a:r>
              <a:rPr lang="en-GB" dirty="0"/>
              <a:t>to enhance the </a:t>
            </a:r>
            <a:r>
              <a:rPr lang="en-GB" b="1" dirty="0"/>
              <a:t>independence</a:t>
            </a:r>
            <a:r>
              <a:rPr lang="en-GB" dirty="0"/>
              <a:t> of the editorial staff and </a:t>
            </a:r>
            <a:r>
              <a:rPr lang="en-GB" dirty="0" smtClean="0"/>
              <a:t>journalists.</a:t>
            </a:r>
            <a:endParaRPr lang="nl-B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8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The </a:t>
            </a:r>
            <a:r>
              <a:rPr lang="en-GB" b="1" dirty="0"/>
              <a:t>AVMS-Council </a:t>
            </a:r>
            <a:r>
              <a:rPr lang="nl-BE" dirty="0"/>
              <a:t/>
            </a:r>
            <a:br>
              <a:rPr lang="nl-BE" dirty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011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GB" dirty="0"/>
              <a:t>Members will be selected by parliament </a:t>
            </a:r>
            <a:endParaRPr lang="en-GB" dirty="0" smtClean="0"/>
          </a:p>
          <a:p>
            <a:pPr lvl="1"/>
            <a:r>
              <a:rPr lang="en-GB" dirty="0" smtClean="0"/>
              <a:t>open call</a:t>
            </a:r>
          </a:p>
          <a:p>
            <a:r>
              <a:rPr lang="en-GB" dirty="0" smtClean="0"/>
              <a:t>Candidates </a:t>
            </a:r>
            <a:r>
              <a:rPr lang="en-GB" dirty="0"/>
              <a:t>have to provide a letter of </a:t>
            </a:r>
            <a:r>
              <a:rPr lang="en-GB" dirty="0" smtClean="0"/>
              <a:t>support from</a:t>
            </a:r>
            <a:r>
              <a:rPr lang="en-GB" dirty="0"/>
              <a:t> </a:t>
            </a:r>
            <a:r>
              <a:rPr lang="en-GB" dirty="0" smtClean="0"/>
              <a:t>one of the following:</a:t>
            </a:r>
          </a:p>
          <a:p>
            <a:pPr lvl="1"/>
            <a:r>
              <a:rPr lang="en-GB" dirty="0" smtClean="0"/>
              <a:t>two </a:t>
            </a:r>
            <a:r>
              <a:rPr lang="en-GB" dirty="0"/>
              <a:t>non-</a:t>
            </a:r>
            <a:r>
              <a:rPr lang="en-GB" dirty="0" smtClean="0"/>
              <a:t>governmental organisations</a:t>
            </a:r>
            <a:r>
              <a:rPr lang="en-GB" dirty="0"/>
              <a:t>, </a:t>
            </a:r>
            <a:endParaRPr lang="en-GB" dirty="0" smtClean="0"/>
          </a:p>
          <a:p>
            <a:pPr lvl="1"/>
            <a:r>
              <a:rPr lang="en-GB" dirty="0"/>
              <a:t>a</a:t>
            </a:r>
            <a:r>
              <a:rPr lang="en-GB" dirty="0" smtClean="0"/>
              <a:t> journalist association, </a:t>
            </a:r>
          </a:p>
          <a:p>
            <a:pPr lvl="1"/>
            <a:r>
              <a:rPr lang="en-GB" dirty="0" smtClean="0"/>
              <a:t>two </a:t>
            </a:r>
            <a:r>
              <a:rPr lang="en-GB" dirty="0"/>
              <a:t>universities active in the areas related to the work of the </a:t>
            </a:r>
            <a:r>
              <a:rPr lang="en-GB" dirty="0" smtClean="0"/>
              <a:t>Council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 Union of Journalists </a:t>
            </a:r>
          </a:p>
          <a:p>
            <a:r>
              <a:rPr lang="en-GB" dirty="0" smtClean="0"/>
              <a:t>The </a:t>
            </a:r>
            <a:r>
              <a:rPr lang="en-GB" dirty="0"/>
              <a:t>Committee on elections and </a:t>
            </a:r>
            <a:r>
              <a:rPr lang="en-GB" dirty="0" smtClean="0"/>
              <a:t>appointments:</a:t>
            </a:r>
          </a:p>
          <a:p>
            <a:pPr lvl="1"/>
            <a:r>
              <a:rPr lang="en-GB" dirty="0" smtClean="0"/>
              <a:t>technical </a:t>
            </a:r>
            <a:r>
              <a:rPr lang="en-GB" dirty="0"/>
              <a:t>selection, </a:t>
            </a:r>
            <a:endParaRPr lang="en-GB" dirty="0" smtClean="0"/>
          </a:p>
          <a:p>
            <a:pPr lvl="1"/>
            <a:r>
              <a:rPr lang="en-GB" dirty="0" smtClean="0"/>
              <a:t>public hearing </a:t>
            </a:r>
          </a:p>
          <a:p>
            <a:pPr lvl="1"/>
            <a:r>
              <a:rPr lang="en-GB" dirty="0" smtClean="0"/>
              <a:t>final </a:t>
            </a:r>
            <a:r>
              <a:rPr lang="en-GB" dirty="0"/>
              <a:t>proposal </a:t>
            </a:r>
            <a:r>
              <a:rPr lang="en-GB" dirty="0" smtClean="0"/>
              <a:t>with 2/3 majority submitted to </a:t>
            </a:r>
            <a:r>
              <a:rPr lang="en-GB" dirty="0"/>
              <a:t>the plenary for final adoption with a 2/3 majority.  </a:t>
            </a:r>
            <a:endParaRPr lang="en-GB" dirty="0" smtClean="0"/>
          </a:p>
          <a:p>
            <a:pPr lvl="1"/>
            <a:r>
              <a:rPr lang="en-GB" dirty="0" smtClean="0"/>
              <a:t>Members </a:t>
            </a:r>
            <a:r>
              <a:rPr lang="en-GB" dirty="0"/>
              <a:t>will be appointed for 5 years, renewable once.</a:t>
            </a:r>
            <a:endParaRPr lang="nl-BE" dirty="0"/>
          </a:p>
          <a:p>
            <a:pPr lvl="0"/>
            <a:r>
              <a:rPr lang="en-GB" dirty="0"/>
              <a:t>The members of the Council will be full-time employed. The current competence of the Director to act in case of violation of the Law will be transferred to the Council. </a:t>
            </a:r>
            <a:endParaRPr lang="nl-BE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38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AVMS Director</a:t>
            </a:r>
            <a:endParaRPr lang="en-GB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P</a:t>
            </a:r>
            <a:r>
              <a:rPr lang="en-GB" dirty="0" smtClean="0"/>
              <a:t>urely </a:t>
            </a:r>
            <a:r>
              <a:rPr lang="en-GB" b="1" dirty="0"/>
              <a:t>executive</a:t>
            </a:r>
            <a:r>
              <a:rPr lang="en-GB" dirty="0"/>
              <a:t> </a:t>
            </a:r>
            <a:r>
              <a:rPr lang="en-GB" dirty="0" smtClean="0"/>
              <a:t>position (=CEO):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esponsible </a:t>
            </a:r>
            <a:r>
              <a:rPr lang="en-GB" dirty="0"/>
              <a:t>for the functioning of the Agency (staff management and implementation of decisions from the Council</a:t>
            </a:r>
            <a:r>
              <a:rPr lang="en-GB" dirty="0" smtClean="0"/>
              <a:t>)</a:t>
            </a:r>
            <a:endParaRPr lang="nl-BE" dirty="0"/>
          </a:p>
          <a:p>
            <a:pPr lvl="1"/>
            <a:r>
              <a:rPr lang="en-GB" dirty="0"/>
              <a:t>The director will be appointed by the Council (as is currently the case) with an open </a:t>
            </a:r>
            <a:r>
              <a:rPr lang="en-GB" dirty="0" smtClean="0"/>
              <a:t>call</a:t>
            </a:r>
          </a:p>
          <a:p>
            <a:pPr lvl="1"/>
            <a:r>
              <a:rPr lang="en-GB" dirty="0" smtClean="0"/>
              <a:t>Mandate: 5 years, renewable once</a:t>
            </a:r>
          </a:p>
          <a:p>
            <a:pPr marL="457200" lvl="1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36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Violations</a:t>
            </a:r>
            <a:endParaRPr lang="en-GB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In case a possible violation is observed, the Council </a:t>
            </a:r>
            <a:r>
              <a:rPr lang="en-GB" dirty="0" smtClean="0"/>
              <a:t>will: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first of all start a </a:t>
            </a:r>
            <a:r>
              <a:rPr lang="en-GB" b="1" dirty="0"/>
              <a:t>dialogue</a:t>
            </a:r>
            <a:r>
              <a:rPr lang="en-GB" dirty="0"/>
              <a:t> with the involved medium to clarify the details of the violation and the possible reasons causing the violation. This step is also important to </a:t>
            </a:r>
            <a:r>
              <a:rPr lang="en-GB" b="1" dirty="0"/>
              <a:t>correct</a:t>
            </a:r>
            <a:r>
              <a:rPr lang="en-GB" dirty="0"/>
              <a:t> at an early stage and possibly observed violation.</a:t>
            </a:r>
            <a:endParaRPr lang="nl-BE" dirty="0"/>
          </a:p>
          <a:p>
            <a:pPr lvl="1"/>
            <a:r>
              <a:rPr lang="en-GB" dirty="0" smtClean="0"/>
              <a:t>As the result of the dialogue, the </a:t>
            </a:r>
            <a:r>
              <a:rPr lang="en-GB" dirty="0"/>
              <a:t>Council </a:t>
            </a:r>
            <a:r>
              <a:rPr lang="en-GB" dirty="0" smtClean="0"/>
              <a:t>can issue </a:t>
            </a:r>
            <a:r>
              <a:rPr lang="en-GB" dirty="0"/>
              <a:t>a</a:t>
            </a:r>
            <a:r>
              <a:rPr lang="en-GB" b="1" dirty="0"/>
              <a:t> warning</a:t>
            </a:r>
            <a:r>
              <a:rPr lang="en-GB" dirty="0"/>
              <a:t> (depending on the character of the violation).</a:t>
            </a:r>
            <a:endParaRPr lang="nl-BE" dirty="0"/>
          </a:p>
          <a:p>
            <a:pPr lvl="1"/>
            <a:r>
              <a:rPr lang="en-GB" dirty="0"/>
              <a:t>Finally, the Council can decide to</a:t>
            </a:r>
            <a:r>
              <a:rPr lang="en-GB" b="1" dirty="0"/>
              <a:t> fine </a:t>
            </a:r>
            <a:r>
              <a:rPr lang="en-GB" dirty="0"/>
              <a:t>or take further action in case of misdemeanour. </a:t>
            </a:r>
            <a:endParaRPr lang="nl-B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04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Fines</a:t>
            </a:r>
            <a:endParaRPr lang="en-GB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Global ceiling taking into account the average turnover of the medium. </a:t>
            </a:r>
            <a:endParaRPr lang="nl-BE" dirty="0" smtClean="0"/>
          </a:p>
          <a:p>
            <a:pPr lvl="0"/>
            <a:r>
              <a:rPr lang="en-GB" dirty="0" smtClean="0"/>
              <a:t>The Council has the </a:t>
            </a:r>
            <a:r>
              <a:rPr lang="en-GB" b="1" dirty="0" smtClean="0"/>
              <a:t>discretion </a:t>
            </a:r>
            <a:r>
              <a:rPr lang="en-GB" dirty="0" smtClean="0"/>
              <a:t>to decide on the exact height of the fine.</a:t>
            </a:r>
            <a:endParaRPr lang="nl-BE" dirty="0" smtClean="0"/>
          </a:p>
          <a:p>
            <a:pPr lvl="0"/>
            <a:r>
              <a:rPr lang="en-GB" dirty="0" smtClean="0"/>
              <a:t>The Council will always submit a </a:t>
            </a:r>
            <a:r>
              <a:rPr lang="en-GB" b="1" dirty="0" smtClean="0"/>
              <a:t>well-motivated decision</a:t>
            </a:r>
            <a:r>
              <a:rPr lang="en-GB" dirty="0" smtClean="0"/>
              <a:t>.</a:t>
            </a: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22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Bylaws and Regulations AVMS</a:t>
            </a:r>
            <a:endParaRPr lang="en-GB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The Council will review thoroughly all current bylaws and regulations in order to bring them in line with international standards and to move away from an overly restrictive system. </a:t>
            </a:r>
            <a:endParaRPr lang="nl-B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61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 Broadcasters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Program restrictions focusing on the production and broadcasting local content for the commercial broadcasters shall be lifted. </a:t>
            </a:r>
            <a:endParaRPr lang="nl-BE" dirty="0"/>
          </a:p>
          <a:p>
            <a:r>
              <a:rPr lang="en-GB" dirty="0"/>
              <a:t>Obligations in bylaws on the issues such as the number of personnel to be employed, the height of the studio's etc… shall be removed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nl-B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59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Public Broadcaster (MRT)</a:t>
            </a:r>
            <a:br>
              <a:rPr lang="en-GB" b="1" dirty="0" smtClean="0"/>
            </a:br>
            <a:r>
              <a:rPr lang="en-GB" b="1" dirty="0" smtClean="0"/>
              <a:t>Program Council</a:t>
            </a:r>
            <a:endParaRPr lang="en-GB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GB" sz="3600" dirty="0" smtClean="0">
                <a:solidFill>
                  <a:srgbClr val="000000"/>
                </a:solidFill>
              </a:rPr>
              <a:t>Shall </a:t>
            </a:r>
            <a:r>
              <a:rPr lang="en-GB" sz="3600" dirty="0">
                <a:solidFill>
                  <a:srgbClr val="000000"/>
                </a:solidFill>
              </a:rPr>
              <a:t>be established </a:t>
            </a:r>
            <a:r>
              <a:rPr lang="en-GB" sz="3600" dirty="0" smtClean="0">
                <a:solidFill>
                  <a:srgbClr val="000000"/>
                </a:solidFill>
              </a:rPr>
              <a:t>following more or less the same </a:t>
            </a:r>
            <a:r>
              <a:rPr lang="en-GB" sz="3600" dirty="0">
                <a:solidFill>
                  <a:srgbClr val="000000"/>
                </a:solidFill>
              </a:rPr>
              <a:t>principles as for the AVMS council. </a:t>
            </a:r>
            <a:endParaRPr lang="en-GB" sz="3600" dirty="0" smtClean="0">
              <a:solidFill>
                <a:srgbClr val="000000"/>
              </a:solidFill>
            </a:endParaRPr>
          </a:p>
          <a:p>
            <a:r>
              <a:rPr lang="en-GB" sz="3600" dirty="0" smtClean="0">
                <a:solidFill>
                  <a:srgbClr val="000000"/>
                </a:solidFill>
              </a:rPr>
              <a:t>Potential candidates </a:t>
            </a:r>
            <a:r>
              <a:rPr lang="en-GB" sz="3600" dirty="0">
                <a:solidFill>
                  <a:srgbClr val="000000"/>
                </a:solidFill>
              </a:rPr>
              <a:t>can also be supported by cultural </a:t>
            </a:r>
            <a:r>
              <a:rPr lang="en-GB" sz="3600" dirty="0" smtClean="0">
                <a:solidFill>
                  <a:srgbClr val="000000"/>
                </a:solidFill>
              </a:rPr>
              <a:t>organisations.</a:t>
            </a:r>
            <a:endParaRPr lang="nl-BE" sz="3600" dirty="0">
              <a:solidFill>
                <a:srgbClr val="000000"/>
              </a:solidFill>
            </a:endParaRPr>
          </a:p>
          <a:p>
            <a:pPr lvl="0"/>
            <a:r>
              <a:rPr lang="en-GB" sz="3600" dirty="0">
                <a:solidFill>
                  <a:srgbClr val="000000"/>
                </a:solidFill>
              </a:rPr>
              <a:t>The Program Council should closely follow-up issues such as the editorial independence</a:t>
            </a:r>
            <a:r>
              <a:rPr lang="en-GB" sz="3600" dirty="0" smtClean="0">
                <a:solidFill>
                  <a:srgbClr val="000000"/>
                </a:solidFill>
              </a:rPr>
              <a:t>.</a:t>
            </a:r>
            <a:endParaRPr lang="nl-BE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88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esje">
  <a:themeElements>
    <a:clrScheme name="Briesj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esj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esj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Briesje.thmx</Template>
  <TotalTime>875</TotalTime>
  <Words>734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Charlemagne Std Bold</vt:lpstr>
      <vt:lpstr>News Gothic MT</vt:lpstr>
      <vt:lpstr>Wingdings 2</vt:lpstr>
      <vt:lpstr>Briesje</vt:lpstr>
      <vt:lpstr>Media</vt:lpstr>
      <vt:lpstr>Law on Audio and Audio-visual Media Services </vt:lpstr>
      <vt:lpstr>The AVMS-Council  </vt:lpstr>
      <vt:lpstr>The AVMS Director</vt:lpstr>
      <vt:lpstr>Violations</vt:lpstr>
      <vt:lpstr>Fines</vt:lpstr>
      <vt:lpstr>Bylaws and Regulations AVMS</vt:lpstr>
      <vt:lpstr>Commercial Broadcasters</vt:lpstr>
      <vt:lpstr>Public Broadcaster (MRT) Program Council</vt:lpstr>
      <vt:lpstr>Independence</vt:lpstr>
      <vt:lpstr>Programming obligations</vt:lpstr>
      <vt:lpstr>Strategic plan</vt:lpstr>
      <vt:lpstr>Governmental advertising</vt:lpstr>
      <vt:lpstr>Questions?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Peter Vanhoutte</dc:creator>
  <cp:lastModifiedBy>Dejan Andonov</cp:lastModifiedBy>
  <cp:revision>11</cp:revision>
  <dcterms:created xsi:type="dcterms:W3CDTF">2015-11-29T22:10:22Z</dcterms:created>
  <dcterms:modified xsi:type="dcterms:W3CDTF">2016-02-09T11:41:59Z</dcterms:modified>
</cp:coreProperties>
</file>